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Nuni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Google Sans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44" Type="http://schemas.openxmlformats.org/officeDocument/2006/relationships/font" Target="fonts/GoogleSansMedium-bold.fntdata"/><Relationship Id="rId21" Type="http://schemas.openxmlformats.org/officeDocument/2006/relationships/slide" Target="slides/slide17.xml"/><Relationship Id="rId43" Type="http://schemas.openxmlformats.org/officeDocument/2006/relationships/font" Target="fonts/GoogleSansMedium-regular.fntdata"/><Relationship Id="rId24" Type="http://schemas.openxmlformats.org/officeDocument/2006/relationships/slide" Target="slides/slide20.xml"/><Relationship Id="rId46" Type="http://schemas.openxmlformats.org/officeDocument/2006/relationships/font" Target="fonts/GoogleSansMedium-boldItalic.fntdata"/><Relationship Id="rId23" Type="http://schemas.openxmlformats.org/officeDocument/2006/relationships/slide" Target="slides/slide19.xml"/><Relationship Id="rId45" Type="http://schemas.openxmlformats.org/officeDocument/2006/relationships/font" Target="fonts/GoogleSans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.fntdata"/><Relationship Id="rId13" Type="http://schemas.openxmlformats.org/officeDocument/2006/relationships/slide" Target="slides/slide9.xml"/><Relationship Id="rId35" Type="http://schemas.openxmlformats.org/officeDocument/2006/relationships/font" Target="fonts/Nunito-regular.fntdata"/><Relationship Id="rId12" Type="http://schemas.openxmlformats.org/officeDocument/2006/relationships/slide" Target="slides/slide8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37" Type="http://schemas.openxmlformats.org/officeDocument/2006/relationships/font" Target="fonts/Nunito-italic.fntdata"/><Relationship Id="rId14" Type="http://schemas.openxmlformats.org/officeDocument/2006/relationships/slide" Target="slides/slide10.xml"/><Relationship Id="rId36" Type="http://schemas.openxmlformats.org/officeDocument/2006/relationships/font" Target="fonts/Nunito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nsorflow.org/extras/cert/TF_Certificate_Candidate_Handbook.pdf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d4xx78yfI8q05yaVpSqpXqAa1v-My689hXXxFWLKWMs/edit#gid=11573157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e96b658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e96b658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7389e4797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7389e4797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Laurence Moroney</a:t>
            </a:r>
            <a:r>
              <a:rPr lang="en">
                <a:solidFill>
                  <a:schemeClr val="dk1"/>
                </a:solidFill>
              </a:rPr>
              <a:t> leads AI Advocacy at Google, with a vision to make AI easy for developers and to widen access to ML careers for everyone.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5bf28129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5bf28129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Hemos dividido parte de las habilidades del checklist enumeradas en el </a:t>
            </a:r>
            <a:r>
              <a:rPr b="1" lang="en" sz="1200" u="sng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Candidate Handbook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 lo largo de las 8 sesiones del módulo.</a:t>
            </a:r>
            <a:br>
              <a:rPr lang="en" sz="12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 el propósito de que los estudiantes puedan sentirse cómodos de ir palomeando de su lado conforme avancemos en las semanas.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bf28129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bf28129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80db884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180db884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5bf28129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5bf28129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7d1e8d6a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7d1e8d6a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7d1e8d6a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7d1e8d6a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</a:t>
            </a:r>
            <a:r>
              <a:rPr lang="en"/>
              <a:t> Huber loss </a:t>
            </a:r>
            <a:r>
              <a:rPr lang="en"/>
              <a:t>function</a:t>
            </a:r>
            <a:r>
              <a:rPr lang="en"/>
              <a:t> es</a:t>
            </a:r>
            <a:r>
              <a:rPr b="1" lang="en"/>
              <a:t> menos sensible a los valores atípicos</a:t>
            </a:r>
            <a:r>
              <a:rPr lang="en"/>
              <a:t>(outliers) en los datos </a:t>
            </a:r>
            <a:r>
              <a:rPr b="1" lang="en"/>
              <a:t>que</a:t>
            </a:r>
            <a:r>
              <a:rPr lang="en"/>
              <a:t> el </a:t>
            </a:r>
            <a:r>
              <a:rPr b="1" lang="en"/>
              <a:t>error cuadrático medio</a:t>
            </a:r>
            <a:r>
              <a:rPr lang="en"/>
              <a:t> o el </a:t>
            </a:r>
            <a:r>
              <a:rPr b="1" lang="en"/>
              <a:t>error absoluto medio</a:t>
            </a:r>
            <a:r>
              <a:rPr lang="en"/>
              <a:t>.🔗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7389e4797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7389e4797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bloque 1D está compuesto por un número configurable de filtros, donde el filtro tiene un tamaño determinado; se realiza una operación de convolución entre el vector y el filtro, produciendo como salida un nuevo vector con tantos canales como filtros.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1D CNN, el kernel se mueve en 1 dirección. Los datos de entrada y salida de 1D CNN son bidimensionales. Se utiliza principalmente en datos de series temporales.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2D CNN, el kernel se mueve en 2 direcciones. Los datos de entrada y salida de 2D CNN son tridimensionales.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80db884a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80db884a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error absoluto medio (MAE) es solo ligeramente diferente en definición del MSE, ¡pero curiosamente proporciona propiedades casi exactamente opuestas!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Para calcular el MAE, se toma la diferencia entre las predicciones de su modelo y la realidad del terreno, se aplica el valor absoluto a esa diferencia y luego se promedia en todo el conjunto de datos.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 MAE, al igual que el MSE, nunca será negativo ya que en este caso siempre estamos tomando el valor absoluto de los errores.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6e105538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6e105538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4105c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4105c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73908c2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173908c2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5bf281295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5bf281295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5bf281295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5bf281295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5bf28129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15bf28129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de8c4bdd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de8c4bdd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35b80d00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135b80d00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c4ff05a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c4ff05a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345fe94d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345fe94d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73117e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73117e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5bf281295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5bf281295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bf281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bf281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GANTT del Temario DS+AI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dc4dd60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dc4dd60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6dc4dd6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6dc4dd6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1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¡Recursos!</a:t>
            </a:r>
            <a:endParaRPr sz="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dc4dd60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6dc4dd60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Laurence Moroney</a:t>
            </a:r>
            <a:r>
              <a:rPr lang="en">
                <a:solidFill>
                  <a:schemeClr val="dk1"/>
                </a:solidFill>
              </a:rPr>
              <a:t> leads AI Advocacy at Google, with a vision to make AI easy for developers and to widen access to ML careers for everyone.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Relationship Id="rId4" Type="http://schemas.openxmlformats.org/officeDocument/2006/relationships/image" Target="../media/image5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IV8--Y3evjw" TargetMode="External"/><Relationship Id="rId4" Type="http://schemas.openxmlformats.org/officeDocument/2006/relationships/hyperlink" Target="https://www.youtube.com/watch?v=5wh4HWWfZIY" TargetMode="External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ensorflow.org/certificate?hl=es-419" TargetMode="External"/><Relationship Id="rId4" Type="http://schemas.openxmlformats.org/officeDocument/2006/relationships/hyperlink" Target="https://www.tensorflow.org/certificate?hl=es-419" TargetMode="External"/><Relationship Id="rId5" Type="http://schemas.openxmlformats.org/officeDocument/2006/relationships/image" Target="../media/image32.png"/><Relationship Id="rId6" Type="http://schemas.openxmlformats.org/officeDocument/2006/relationships/hyperlink" Target="https://docs.google.com/spreadsheets/d/1d4xx78yfI8q05yaVpSqpXqAa1v-My689hXXxFWLKWMs/edit#gid=1157315723" TargetMode="External"/><Relationship Id="rId7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hyperlink" Target="https://drive.google.com/file/d/1cfLvBykzyeu3E7FdwB3vGAfivoXXcMvS/view?usp=sharing" TargetMode="External"/><Relationship Id="rId5" Type="http://schemas.openxmlformats.org/officeDocument/2006/relationships/image" Target="../media/image4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oursera.org/learn/tensorflow-sequences-time-series-and-prediction/lecture/dWnOy/common-patterns-in-time-series" TargetMode="External"/><Relationship Id="rId4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gif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hyperlink" Target="https://towardsdatascience.com/understanding-the-3-most-common-loss-functions-for-machine-learning-regression-23e0ef3e14d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hyperlink" Target="https://peltarion.com/knowledge-center/documentation/modeling-view/build-an-ai-model/blocks/1d-convolution" TargetMode="External"/><Relationship Id="rId7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hyperlink" Target="https://towardsdatascience.com/understanding-the-3-most-common-loss-functions-for-machine-learning-regression-23e0ef3e14d3" TargetMode="External"/><Relationship Id="rId7" Type="http://schemas.openxmlformats.org/officeDocument/2006/relationships/image" Target="../media/image55.png"/><Relationship Id="rId8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hyperlink" Target="https://github.com/https-deeplearning-ai/tensorflow-1-public/blob/main/C4/W4/ungraded_labs/C4_W4_Lab_1_LSTM.ipynb" TargetMode="External"/><Relationship Id="rId5" Type="http://schemas.openxmlformats.org/officeDocument/2006/relationships/hyperlink" Target="https://github.com/https-deeplearning-ai/tensorflow-1-public/blob/main/C4/W4/ungraded_labs/C4_W4_Lab_2_Sunspots.ipynb" TargetMode="External"/><Relationship Id="rId6" Type="http://schemas.openxmlformats.org/officeDocument/2006/relationships/image" Target="../media/image6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jp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hyperlink" Target="https://drive.google.com/file/d/1QBt7PbgRvi3vmCu4RPDhTEMJ7RK_ZfsI/view?usp=sharing" TargetMode="External"/><Relationship Id="rId5" Type="http://schemas.openxmlformats.org/officeDocument/2006/relationships/image" Target="../media/image6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ensorflow.org/tutorials/structured_data/time_series" TargetMode="External"/><Relationship Id="rId4" Type="http://schemas.openxmlformats.org/officeDocument/2006/relationships/image" Target="../media/image3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oursera.org/learn/tensorflow-sequences-time-series-and-prediction/home/week/3" TargetMode="External"/><Relationship Id="rId4" Type="http://schemas.openxmlformats.org/officeDocument/2006/relationships/hyperlink" Target="https://www.coursera.org/learn/tensorflow-sequences-time-series-and-prediction/home/week/4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/>
        </p:nvSpPr>
        <p:spPr>
          <a:xfrm>
            <a:off x="620250" y="2393363"/>
            <a:ext cx="4059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C5W1 Recurrent Neural Networks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RNN W1L10 :  Long Short Term Memory (LSTM)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49"/>
          <p:cNvSpPr txBox="1"/>
          <p:nvPr/>
        </p:nvSpPr>
        <p:spPr>
          <a:xfrm>
            <a:off x="535250" y="491600"/>
            <a:ext cx="7606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RNN Y LSTM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315" y="1828249"/>
            <a:ext cx="3737923" cy="21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0"/>
          <p:cNvSpPr txBox="1"/>
          <p:nvPr/>
        </p:nvSpPr>
        <p:spPr>
          <a:xfrm>
            <a:off x="377100" y="157675"/>
            <a:ext cx="85797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TensorFlow Developer Certificate;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Checklist </a:t>
            </a:r>
            <a:r>
              <a:rPr b="1"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- GANTT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0"/>
          <p:cNvSpPr txBox="1"/>
          <p:nvPr/>
        </p:nvSpPr>
        <p:spPr>
          <a:xfrm>
            <a:off x="722125" y="4608050"/>
            <a:ext cx="25422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b="1" lang="en" sz="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Adecuación del checklist a modo de </a:t>
            </a:r>
            <a:r>
              <a:rPr b="1"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Gantt</a:t>
            </a:r>
            <a:endParaRPr b="1" i="0" sz="800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0"/>
          <p:cNvPicPr preferRelativeResize="0"/>
          <p:nvPr/>
        </p:nvPicPr>
        <p:blipFill rotWithShape="1">
          <a:blip r:embed="rId7">
            <a:alphaModFix/>
          </a:blip>
          <a:srcRect b="7501" l="0" r="0" t="0"/>
          <a:stretch/>
        </p:blipFill>
        <p:spPr>
          <a:xfrm>
            <a:off x="803808" y="1101400"/>
            <a:ext cx="7536385" cy="35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"/>
          <p:cNvSpPr txBox="1"/>
          <p:nvPr/>
        </p:nvSpPr>
        <p:spPr>
          <a:xfrm>
            <a:off x="4094075" y="1921650"/>
            <a:ext cx="44187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 Review </a:t>
            </a:r>
            <a:endParaRPr b="1"/>
          </a:p>
        </p:txBody>
      </p:sp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5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2"/>
          <p:cNvSpPr txBox="1"/>
          <p:nvPr/>
        </p:nvSpPr>
        <p:spPr>
          <a:xfrm>
            <a:off x="442200" y="1854925"/>
            <a:ext cx="3800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Categoría 5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254" name="Google Shape;254;p52"/>
          <p:cNvSpPr txBox="1"/>
          <p:nvPr/>
        </p:nvSpPr>
        <p:spPr>
          <a:xfrm>
            <a:off x="448851" y="2455500"/>
            <a:ext cx="274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Category5-1-Solution</a:t>
            </a:r>
            <a:endParaRPr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2"/>
          <p:cNvPicPr preferRelativeResize="0"/>
          <p:nvPr/>
        </p:nvPicPr>
        <p:blipFill rotWithShape="1">
          <a:blip r:embed="rId5">
            <a:alphaModFix/>
          </a:blip>
          <a:srcRect b="5749" l="9451" r="7423" t="5793"/>
          <a:stretch/>
        </p:blipFill>
        <p:spPr>
          <a:xfrm>
            <a:off x="3192525" y="1183900"/>
            <a:ext cx="5356325" cy="28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3"/>
          <p:cNvSpPr txBox="1"/>
          <p:nvPr/>
        </p:nvSpPr>
        <p:spPr>
          <a:xfrm>
            <a:off x="4094075" y="1665900"/>
            <a:ext cx="4418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Conceptos d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 Series de tiempo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/>
        </p:nvSpPr>
        <p:spPr>
          <a:xfrm>
            <a:off x="465675" y="223450"/>
            <a:ext cx="8247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Patrones comunes en series de tiempo</a:t>
            </a:r>
            <a:endParaRPr b="1" sz="3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54"/>
          <p:cNvSpPr txBox="1"/>
          <p:nvPr/>
        </p:nvSpPr>
        <p:spPr>
          <a:xfrm>
            <a:off x="594425" y="2263950"/>
            <a:ext cx="40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Common patterns in time series - Sequences and Prediction | Coursera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550" y="2132425"/>
            <a:ext cx="3740650" cy="10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/>
        </p:nvSpPr>
        <p:spPr>
          <a:xfrm>
            <a:off x="465675" y="223450"/>
            <a:ext cx="8247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Huber Loss Function</a:t>
            </a:r>
            <a:endParaRPr b="1" sz="32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75" y="923800"/>
            <a:ext cx="476250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600" y="2634750"/>
            <a:ext cx="3569675" cy="19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237" y="776600"/>
            <a:ext cx="1810400" cy="18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800" y="4506625"/>
            <a:ext cx="292500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715100" y="4490063"/>
            <a:ext cx="251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🔗</a:t>
            </a:r>
            <a:r>
              <a:rPr lang="en" sz="700" u="sng">
                <a:solidFill>
                  <a:schemeClr val="hlink"/>
                </a:solidFill>
                <a:hlinkClick r:id="rId7"/>
              </a:rPr>
              <a:t>Understanding the 3 most common loss functions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 txBox="1"/>
          <p:nvPr/>
        </p:nvSpPr>
        <p:spPr>
          <a:xfrm>
            <a:off x="465675" y="223450"/>
            <a:ext cx="6144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Convolution 1D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425" y="3135949"/>
            <a:ext cx="1700376" cy="9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551" y="865800"/>
            <a:ext cx="4358500" cy="35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75" y="4646863"/>
            <a:ext cx="797475" cy="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6"/>
          <p:cNvSpPr txBox="1"/>
          <p:nvPr/>
        </p:nvSpPr>
        <p:spPr>
          <a:xfrm>
            <a:off x="1186950" y="4569650"/>
            <a:ext cx="2400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🔗</a:t>
            </a:r>
            <a:r>
              <a:rPr lang="en" sz="700" u="sng">
                <a:solidFill>
                  <a:schemeClr val="hlink"/>
                </a:solidFill>
                <a:hlinkClick r:id="rId6"/>
              </a:rPr>
              <a:t>1d-convolution</a:t>
            </a:r>
            <a:endParaRPr sz="1000"/>
          </a:p>
        </p:txBody>
      </p:sp>
      <p:pic>
        <p:nvPicPr>
          <p:cNvPr id="290" name="Google Shape;290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8426" y="2537996"/>
            <a:ext cx="1700375" cy="53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7"/>
          <p:cNvSpPr txBox="1"/>
          <p:nvPr/>
        </p:nvSpPr>
        <p:spPr>
          <a:xfrm>
            <a:off x="465675" y="223450"/>
            <a:ext cx="6144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Mean Absolute Error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57"/>
          <p:cNvPicPr preferRelativeResize="0"/>
          <p:nvPr/>
        </p:nvPicPr>
        <p:blipFill rotWithShape="1">
          <a:blip r:embed="rId3">
            <a:alphaModFix/>
          </a:blip>
          <a:srcRect b="0" l="8288" r="9155" t="0"/>
          <a:stretch/>
        </p:blipFill>
        <p:spPr>
          <a:xfrm>
            <a:off x="3830525" y="1330875"/>
            <a:ext cx="4826974" cy="2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75" y="1492075"/>
            <a:ext cx="2950524" cy="24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00" y="4506625"/>
            <a:ext cx="292500" cy="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7"/>
          <p:cNvSpPr txBox="1"/>
          <p:nvPr/>
        </p:nvSpPr>
        <p:spPr>
          <a:xfrm>
            <a:off x="715100" y="4490063"/>
            <a:ext cx="251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🔗</a:t>
            </a:r>
            <a:r>
              <a:rPr lang="en" sz="700" u="sng">
                <a:solidFill>
                  <a:schemeClr val="hlink"/>
                </a:solidFill>
                <a:hlinkClick r:id="rId6"/>
              </a:rPr>
              <a:t>Understanding the 3 most common loss functions</a:t>
            </a:r>
            <a:endParaRPr sz="1000"/>
          </a:p>
        </p:txBody>
      </p:sp>
      <p:pic>
        <p:nvPicPr>
          <p:cNvPr id="300" name="Google Shape;300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9250" y="1143525"/>
            <a:ext cx="4189076" cy="34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800" y="1129250"/>
            <a:ext cx="3293300" cy="324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/>
          <p:nvPr/>
        </p:nvSpPr>
        <p:spPr>
          <a:xfrm>
            <a:off x="4094075" y="1665900"/>
            <a:ext cx="44187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Veamos algunos ejemplos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167" name="Google Shape;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9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5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9"/>
          <p:cNvSpPr txBox="1"/>
          <p:nvPr/>
        </p:nvSpPr>
        <p:spPr>
          <a:xfrm>
            <a:off x="594600" y="1317800"/>
            <a:ext cx="33744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Notebooks</a:t>
            </a:r>
            <a:endParaRPr b="1" sz="25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teórico-práctico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317" name="Google Shape;317;p59"/>
          <p:cNvSpPr txBox="1"/>
          <p:nvPr/>
        </p:nvSpPr>
        <p:spPr>
          <a:xfrm>
            <a:off x="594600" y="234487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C4_W4_Lab_1_LSTM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C4_W4_Lab_2_Sunspots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318" name="Google Shape;318;p59"/>
          <p:cNvPicPr preferRelativeResize="0"/>
          <p:nvPr/>
        </p:nvPicPr>
        <p:blipFill rotWithShape="1">
          <a:blip r:embed="rId6">
            <a:alphaModFix/>
          </a:blip>
          <a:srcRect b="0" l="1831" r="7506" t="6846"/>
          <a:stretch/>
        </p:blipFill>
        <p:spPr>
          <a:xfrm>
            <a:off x="3892800" y="1317725"/>
            <a:ext cx="4762474" cy="24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323" name="Google Shape;3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0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60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sz="4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"/>
          <p:cNvSpPr txBox="1"/>
          <p:nvPr/>
        </p:nvSpPr>
        <p:spPr>
          <a:xfrm>
            <a:off x="4094075" y="2116050"/>
            <a:ext cx="44187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/>
          </a:p>
        </p:txBody>
      </p:sp>
      <p:pic>
        <p:nvPicPr>
          <p:cNvPr id="334" name="Google Shape;3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2"/>
          <p:cNvSpPr txBox="1"/>
          <p:nvPr/>
        </p:nvSpPr>
        <p:spPr>
          <a:xfrm>
            <a:off x="377100" y="157675"/>
            <a:ext cx="8579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Ejercicio Categoría 5</a:t>
            </a:r>
            <a:endParaRPr b="0" i="0" sz="4000" u="none" cap="none" strike="noStrike">
              <a:solidFill>
                <a:srgbClr val="4418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2"/>
          <p:cNvSpPr txBox="1"/>
          <p:nvPr/>
        </p:nvSpPr>
        <p:spPr>
          <a:xfrm>
            <a:off x="442200" y="1854925"/>
            <a:ext cx="3800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Categoría 5</a:t>
            </a:r>
            <a:endParaRPr b="1" sz="1600">
              <a:solidFill>
                <a:srgbClr val="441848"/>
              </a:solidFill>
            </a:endParaRPr>
          </a:p>
        </p:txBody>
      </p:sp>
      <p:sp>
        <p:nvSpPr>
          <p:cNvPr id="344" name="Google Shape;344;p62"/>
          <p:cNvSpPr txBox="1"/>
          <p:nvPr/>
        </p:nvSpPr>
        <p:spPr>
          <a:xfrm>
            <a:off x="448853" y="2455500"/>
            <a:ext cx="337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Category5-2-Question</a:t>
            </a:r>
            <a:endParaRPr sz="1300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676" y="1294750"/>
            <a:ext cx="5237425" cy="24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3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2" name="Google Shape;35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/>
        </p:nvSpPr>
        <p:spPr>
          <a:xfrm>
            <a:off x="4160425" y="1788350"/>
            <a:ext cx="44187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Módulo IX: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Get Certified.</a:t>
            </a:r>
            <a:endParaRPr b="1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/>
        </p:nvSpPr>
        <p:spPr>
          <a:xfrm>
            <a:off x="3843025" y="1788350"/>
            <a:ext cx="49017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Series de Tiempo con TensorFlow  (Parte 2)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/>
        </p:nvSpPr>
        <p:spPr>
          <a:xfrm>
            <a:off x="502950" y="2856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/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502950" y="1318725"/>
            <a:ext cx="82209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Aprender sobre los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tipos de series de tiempo más comunes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para resolver problemas de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procesamiento de lenguaje natural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RNN con LSTM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en TensorFlow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🤖.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Emplear un poco de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aprendizaje ingenuo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para aprender sobre la forma de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forecasting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esperado. Después, buscaremos obtener un buen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forecasting con TensorFlow 🤖. </a:t>
            </a:r>
            <a:endParaRPr b="1"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Por último, en esta sesión para el challenge </a:t>
            </a: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🐱‍💻 vamos a completar el 7mo ejercicio </a:t>
            </a:r>
            <a:r>
              <a:rPr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para fortalecer los conceptos vistos en la sesión.</a:t>
            </a:r>
            <a:endParaRPr sz="180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98" name="Google Shape;1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12846" l="6076" r="0" t="0"/>
          <a:stretch/>
        </p:blipFill>
        <p:spPr>
          <a:xfrm flipH="1">
            <a:off x="6539600" y="1802050"/>
            <a:ext cx="2489075" cy="2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548850" y="1201800"/>
            <a:ext cx="75063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Resolución de dudas del challenge de categoría 4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Conceptos de Series de tiempo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7:30 - 8:25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Ejercicio de categoría 5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8:25 - 8:40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8:40 - 9:20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Challenge: Ejercicio de categoría 5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sz="17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/>
        </p:nvSpPr>
        <p:spPr>
          <a:xfrm>
            <a:off x="1500000" y="1188150"/>
            <a:ext cx="61440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/>
          </a:p>
        </p:txBody>
      </p:sp>
      <p:pic>
        <p:nvPicPr>
          <p:cNvPr id="206" name="Google Shape;2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" y="428625"/>
            <a:ext cx="3429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Time Series Forecasting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7"/>
          <p:cNvSpPr txBox="1"/>
          <p:nvPr/>
        </p:nvSpPr>
        <p:spPr>
          <a:xfrm>
            <a:off x="535250" y="22639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Time series forecasting | TensorFlow Core</a:t>
            </a:r>
            <a:r>
              <a:rPr lang="en"/>
              <a:t> </a:t>
            </a:r>
            <a:endParaRPr/>
          </a:p>
        </p:txBody>
      </p:sp>
      <p:pic>
        <p:nvPicPr>
          <p:cNvPr id="215" name="Google Shape;215;p47"/>
          <p:cNvPicPr preferRelativeResize="0"/>
          <p:nvPr/>
        </p:nvPicPr>
        <p:blipFill rotWithShape="1">
          <a:blip r:embed="rId4">
            <a:alphaModFix/>
          </a:blip>
          <a:srcRect b="0" l="23910" r="20013" t="0"/>
          <a:stretch/>
        </p:blipFill>
        <p:spPr>
          <a:xfrm>
            <a:off x="4669625" y="1163350"/>
            <a:ext cx="352442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/>
        </p:nvSpPr>
        <p:spPr>
          <a:xfrm>
            <a:off x="611450" y="2287663"/>
            <a:ext cx="405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Sequences, Time Series and Prediction - Week 3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Sequences, Time Series and Prediction - Week 4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8"/>
          <p:cNvSpPr txBox="1"/>
          <p:nvPr/>
        </p:nvSpPr>
        <p:spPr>
          <a:xfrm>
            <a:off x="535250" y="491600"/>
            <a:ext cx="76065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Sequences, Time Series and Prediction with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TensorFlow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650" y="1742975"/>
            <a:ext cx="17145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8"/>
          <p:cNvPicPr preferRelativeResize="0"/>
          <p:nvPr/>
        </p:nvPicPr>
        <p:blipFill rotWithShape="1">
          <a:blip r:embed="rId6">
            <a:alphaModFix/>
          </a:blip>
          <a:srcRect b="0" l="13179" r="0" t="0"/>
          <a:stretch/>
        </p:blipFill>
        <p:spPr>
          <a:xfrm>
            <a:off x="5866137" y="3629225"/>
            <a:ext cx="2379525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